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58" r:id="rId6"/>
    <p:sldId id="259" r:id="rId7"/>
    <p:sldId id="260" r:id="rId8"/>
    <p:sldId id="262" r:id="rId9"/>
    <p:sldId id="263" r:id="rId10"/>
    <p:sldId id="261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FFBE2AAA-2CC7-4F9C-A8C6-8B9F2A3E9EF0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950AD62A-9EE1-43E3-A7E5-D268F71DF3E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2B37ADBA-1AC7-4CD6-8AFF-4E8087BA5487}" type="datetimeFigureOut">
              <a:rPr/>
              <a:pPr/>
              <a:t>04/12/2013</a:t>
            </a:fld>
            <a:endParaRPr lang="es-ES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5534C2EF-8A97-4DAF-B099-E567883644D6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es-ES" sz="4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es-ES" sz="2400">
                <a:latin typeface="+mj-lt"/>
              </a:defRPr>
            </a:lvl1pPr>
            <a:lvl2pPr marL="457200" indent="0" algn="ctr" latinLnBrk="0">
              <a:buNone/>
              <a:defRPr lang="es-ES" sz="2000"/>
            </a:lvl2pPr>
            <a:lvl3pPr marL="914400" indent="0" algn="ctr" latinLnBrk="0">
              <a:buNone/>
              <a:defRPr lang="es-ES" sz="1800"/>
            </a:lvl3pPr>
            <a:lvl4pPr marL="1371600" indent="0" algn="ctr" latinLnBrk="0">
              <a:buNone/>
              <a:defRPr lang="es-ES" sz="1600"/>
            </a:lvl4pPr>
            <a:lvl5pPr marL="1828800" indent="0" algn="ctr" latinLnBrk="0">
              <a:buNone/>
              <a:defRPr lang="es-ES" sz="1600"/>
            </a:lvl5pPr>
            <a:lvl6pPr marL="2286000" indent="0" algn="ctr" latinLnBrk="0">
              <a:buNone/>
              <a:defRPr lang="es-ES" sz="1600"/>
            </a:lvl6pPr>
            <a:lvl7pPr marL="2743200" indent="0" algn="ctr" latinLnBrk="0">
              <a:buNone/>
              <a:defRPr lang="es-ES" sz="1600"/>
            </a:lvl7pPr>
            <a:lvl8pPr marL="3200400" indent="0" algn="ctr" latinLnBrk="0">
              <a:buNone/>
              <a:defRPr lang="es-ES" sz="1600"/>
            </a:lvl8pPr>
            <a:lvl9pPr marL="3657600" indent="0" algn="ctr" latinLnBrk="0">
              <a:buNone/>
              <a:defRPr lang="es-ES"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Marcador de posición de imagen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Marcador de posición de imagen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es-ES" sz="1800"/>
            </a:lvl1pPr>
            <a:lvl2pPr marL="0" indent="0" latinLnBrk="0">
              <a:spcBef>
                <a:spcPts val="1200"/>
              </a:spcBef>
              <a:buNone/>
              <a:defRPr lang="es-ES" sz="1800"/>
            </a:lvl2pPr>
            <a:lvl3pPr marL="0" indent="0" latinLnBrk="0">
              <a:spcBef>
                <a:spcPts val="1200"/>
              </a:spcBef>
              <a:buNone/>
              <a:defRPr lang="es-ES" sz="1800"/>
            </a:lvl3pPr>
            <a:lvl4pPr marL="0" indent="0" latinLnBrk="0">
              <a:spcBef>
                <a:spcPts val="1200"/>
              </a:spcBef>
              <a:buNone/>
              <a:defRPr lang="es-ES" sz="1800"/>
            </a:lvl4pPr>
            <a:lvl5pPr marL="0" indent="0" latinLnBrk="0">
              <a:spcBef>
                <a:spcPts val="1200"/>
              </a:spcBef>
              <a:buNone/>
              <a:defRPr lang="es-ES"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Marcador de posición de texto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es-ES" sz="1800"/>
            </a:lvl1pPr>
            <a:lvl2pPr marL="0" indent="0" latinLnBrk="0">
              <a:spcBef>
                <a:spcPts val="1200"/>
              </a:spcBef>
              <a:buNone/>
              <a:defRPr lang="es-ES" sz="1800"/>
            </a:lvl2pPr>
            <a:lvl3pPr marL="0" indent="0" latinLnBrk="0">
              <a:spcBef>
                <a:spcPts val="1200"/>
              </a:spcBef>
              <a:buNone/>
              <a:defRPr lang="es-ES" sz="1800"/>
            </a:lvl3pPr>
            <a:lvl4pPr marL="0" indent="0" latinLnBrk="0">
              <a:spcBef>
                <a:spcPts val="1200"/>
              </a:spcBef>
              <a:buNone/>
              <a:defRPr lang="es-ES" sz="1800"/>
            </a:lvl4pPr>
            <a:lvl5pPr marL="0" indent="0" latinLnBrk="0">
              <a:spcBef>
                <a:spcPts val="1200"/>
              </a:spcBef>
              <a:buNone/>
              <a:defRPr lang="es-ES"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Marcador de posición de imagen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Marcador de posición de imagen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es-ES" sz="1600"/>
            </a:lvl1pPr>
            <a:lvl2pPr marL="0" indent="0" latinLnBrk="0">
              <a:spcBef>
                <a:spcPts val="1200"/>
              </a:spcBef>
              <a:buNone/>
              <a:defRPr lang="es-ES" sz="1800"/>
            </a:lvl2pPr>
            <a:lvl3pPr marL="0" indent="0" latinLnBrk="0">
              <a:spcBef>
                <a:spcPts val="1200"/>
              </a:spcBef>
              <a:buNone/>
              <a:defRPr lang="es-ES" sz="1800"/>
            </a:lvl3pPr>
            <a:lvl4pPr marL="0" indent="0" latinLnBrk="0">
              <a:spcBef>
                <a:spcPts val="1200"/>
              </a:spcBef>
              <a:buNone/>
              <a:defRPr lang="es-ES" sz="1800"/>
            </a:lvl4pPr>
            <a:lvl5pPr marL="0" indent="0" latinLnBrk="0">
              <a:spcBef>
                <a:spcPts val="1200"/>
              </a:spcBef>
              <a:buNone/>
              <a:defRPr lang="es-ES"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Marcador de posición de imagen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es-ES" sz="2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nco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Forma lib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Marcador de posición de imagen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0" name="Forma lib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Marcador de posición de imagen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Marcador de posición de imagen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4" name="Forma lib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Marcador de posición de imagen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20" name="Forma lib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Marcador de posición de imagen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=""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/>
              <a:pPr/>
              <a:t>04/12/2013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/>
              <a:pPr/>
              <a:t>04/12/2013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/>
              <a:pPr/>
              <a:t>04/12/2013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es-ES" sz="4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es-ES" sz="2400">
                <a:solidFill>
                  <a:schemeClr val="tx1"/>
                </a:solidFill>
                <a:latin typeface="+mj-lt"/>
              </a:defRPr>
            </a:lvl1pPr>
            <a:lvl2pPr marL="457200" indent="0" latinLnBrk="0">
              <a:buNone/>
              <a:defRPr lang="es-E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/>
              <a:pPr/>
              <a:t>04/12/2013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s-ES"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s-ES"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/>
              <a:pPr/>
              <a:t>04/12/2013</a:t>
            </a:fld>
            <a:endParaRPr lang="es-ES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/>
              <a:pPr/>
              <a:t>04/12/2013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/>
              <a:pPr/>
              <a:t>04/12/2013</a:t>
            </a:fld>
            <a:endParaRPr lang="es-ES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es-ES"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2000"/>
            </a:lvl6pPr>
            <a:lvl7pPr latinLnBrk="0">
              <a:defRPr lang="es-ES" sz="2000"/>
            </a:lvl7pPr>
            <a:lvl8pPr latinLnBrk="0">
              <a:defRPr lang="es-ES" sz="2000"/>
            </a:lvl8pPr>
            <a:lvl9pPr latinLnBrk="0">
              <a:defRPr lang="es-ES"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es-ES" sz="1800"/>
            </a:lvl1pPr>
            <a:lvl2pPr marL="457200" indent="0" latinLnBrk="0">
              <a:buNone/>
              <a:defRPr lang="es-ES" sz="1400"/>
            </a:lvl2pPr>
            <a:lvl3pPr marL="914400" indent="0" latinLnBrk="0">
              <a:buNone/>
              <a:defRPr lang="es-ES" sz="1200"/>
            </a:lvl3pPr>
            <a:lvl4pPr marL="1371600" indent="0" latinLnBrk="0">
              <a:buNone/>
              <a:defRPr lang="es-ES" sz="1000"/>
            </a:lvl4pPr>
            <a:lvl5pPr marL="1828800" indent="0" latinLnBrk="0">
              <a:buNone/>
              <a:defRPr lang="es-ES" sz="1000"/>
            </a:lvl5pPr>
            <a:lvl6pPr marL="2286000" indent="0" latinLnBrk="0">
              <a:buNone/>
              <a:defRPr lang="es-ES" sz="1000"/>
            </a:lvl6pPr>
            <a:lvl7pPr marL="2743200" indent="0" latinLnBrk="0">
              <a:buNone/>
              <a:defRPr lang="es-ES" sz="1000"/>
            </a:lvl7pPr>
            <a:lvl8pPr marL="3200400" indent="0" latinLnBrk="0">
              <a:buNone/>
              <a:defRPr lang="es-ES" sz="1000"/>
            </a:lvl8pPr>
            <a:lvl9pPr marL="3657600" indent="0" latinLnBrk="0">
              <a:buNone/>
              <a:defRPr lang="es-ES"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/>
              <a:pPr/>
              <a:t>04/12/2013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es-ES"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es-ES" sz="1800"/>
            </a:lvl1pPr>
            <a:lvl2pPr marL="457200" indent="0" latinLnBrk="0">
              <a:buNone/>
              <a:defRPr lang="es-ES" sz="1400"/>
            </a:lvl2pPr>
            <a:lvl3pPr marL="914400" indent="0" latinLnBrk="0">
              <a:buNone/>
              <a:defRPr lang="es-ES" sz="1200"/>
            </a:lvl3pPr>
            <a:lvl4pPr marL="1371600" indent="0" latinLnBrk="0">
              <a:buNone/>
              <a:defRPr lang="es-ES" sz="1000"/>
            </a:lvl4pPr>
            <a:lvl5pPr marL="1828800" indent="0" latinLnBrk="0">
              <a:buNone/>
              <a:defRPr lang="es-ES" sz="1000"/>
            </a:lvl5pPr>
            <a:lvl6pPr marL="2286000" indent="0" latinLnBrk="0">
              <a:buNone/>
              <a:defRPr lang="es-ES" sz="1000"/>
            </a:lvl6pPr>
            <a:lvl7pPr marL="2743200" indent="0" latinLnBrk="0">
              <a:buNone/>
              <a:defRPr lang="es-ES" sz="1000"/>
            </a:lvl7pPr>
            <a:lvl8pPr marL="3200400" indent="0" latinLnBrk="0">
              <a:buNone/>
              <a:defRPr lang="es-ES" sz="1000"/>
            </a:lvl8pPr>
            <a:lvl9pPr marL="3657600" indent="0" latinLnBrk="0">
              <a:buNone/>
              <a:defRPr lang="es-ES"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/>
              <a:pPr/>
              <a:t>04/12/2013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‹Nº›</a:t>
            </a:fld>
            <a:endParaRPr lang="es-ES"/>
          </a:p>
        </p:txBody>
      </p:sp>
      <p:sp>
        <p:nvSpPr>
          <p:cNvPr id="8" name="Forma lib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Marcador de posición de imagen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es-ES" sz="2000"/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=""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/>
              <a:pPr/>
              <a:t>04/12/2013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s-ES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" y="1505128"/>
            <a:ext cx="10363200" cy="857071"/>
          </a:xfrm>
        </p:spPr>
        <p:txBody>
          <a:bodyPr>
            <a:normAutofit/>
          </a:bodyPr>
          <a:lstStyle/>
          <a:p>
            <a:pPr algn="ctr"/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1º TORNEO DE PIEDRA, PAPEL Y TIJERA</a:t>
            </a:r>
            <a:endParaRPr lang="es-E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La convivencia y competición de manera amigable es la fortaleza de la solidaridad, el compañerismo y la equidad con perspectiva de género.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295400" y="304800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SECRETARIA DE EDUCACIÒN </a:t>
            </a:r>
          </a:p>
          <a:p>
            <a:pPr algn="ctr"/>
            <a:r>
              <a:rPr lang="es-MX" dirty="0" smtClean="0"/>
              <a:t>SUBSECRETARIA DE EDUCACIÒN FEDERALIZADA</a:t>
            </a:r>
          </a:p>
          <a:p>
            <a:pPr algn="ctr"/>
            <a:r>
              <a:rPr lang="es-MX" dirty="0" smtClean="0"/>
              <a:t>DIRECCIÒN DE EDUCACIÒN PRIMARIA</a:t>
            </a:r>
          </a:p>
          <a:p>
            <a:pPr algn="ctr"/>
            <a:r>
              <a:rPr lang="es-MX" dirty="0" smtClean="0"/>
              <a:t>ESCUELA PRIMARIA URBANA FEDERAL «CUAUHTÈMOC»  C.T. 07DPR3073 C</a:t>
            </a:r>
            <a:endParaRPr lang="es-MX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667000"/>
            <a:ext cx="1828800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FF0000"/>
                </a:solidFill>
              </a:rPr>
              <a:t>TE INVITAMOS A LA GRAN CONVIVENCIA PAPAS Y MAMAS  </a:t>
            </a:r>
            <a:r>
              <a:rPr lang="es-MX" sz="2000" dirty="0" smtClean="0">
                <a:solidFill>
                  <a:srgbClr val="FF0000"/>
                </a:solidFill>
              </a:rPr>
              <a:t>MIÉRCOLES  </a:t>
            </a:r>
            <a:r>
              <a:rPr lang="es-MX" sz="2000" dirty="0" smtClean="0">
                <a:solidFill>
                  <a:srgbClr val="FF0000"/>
                </a:solidFill>
              </a:rPr>
              <a:t>29 DE ABRIL 8:30 HORAS</a:t>
            </a:r>
            <a:endParaRPr lang="es-MX" sz="2000" dirty="0">
              <a:solidFill>
                <a:srgbClr val="FF0000"/>
              </a:solidFill>
            </a:endParaRPr>
          </a:p>
        </p:txBody>
      </p:sp>
      <p:sp>
        <p:nvSpPr>
          <p:cNvPr id="8" name="7 Estrella de 6 puntas"/>
          <p:cNvSpPr/>
          <p:nvPr/>
        </p:nvSpPr>
        <p:spPr>
          <a:xfrm>
            <a:off x="3733800" y="3124200"/>
            <a:ext cx="2743200" cy="2209800"/>
          </a:xfrm>
          <a:prstGeom prst="star6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4191000" y="37338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HABRÁ SORPRESAS </a:t>
            </a:r>
            <a:r>
              <a:rPr lang="es-MX" dirty="0" smtClean="0"/>
              <a:t>Y REGALOS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87252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865305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86075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9829800" cy="1082674"/>
          </a:xfrm>
        </p:spPr>
        <p:txBody>
          <a:bodyPr/>
          <a:lstStyle/>
          <a:p>
            <a:r>
              <a:rPr lang="es-ES" dirty="0" smtClean="0"/>
              <a:t>                                                                         PROPÒSITO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s-ES" dirty="0" smtClean="0"/>
              <a:t>Que el colectivo escolar genere espacios de convivencia pacifica donde prevalezca el compañerismo, la solidaridad, la amistad pero sobre todo el respeto con perspectiva de genero</a:t>
            </a:r>
            <a:endParaRPr lang="es-ES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05000"/>
            <a:ext cx="4191000" cy="281940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228600" y="1752600"/>
            <a:ext cx="32004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PIEDRA  ROMPE A TIJERA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257800" y="4343400"/>
            <a:ext cx="28194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TIJERA CORTA PAPEL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81000" y="4528066"/>
            <a:ext cx="35052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/>
                </a:solidFill>
              </a:rPr>
              <a:t>PAPEL ENVUELVE A PIEDRA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3218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3810000" y="5105400"/>
            <a:ext cx="3962399" cy="1600200"/>
          </a:xfrm>
        </p:spPr>
        <p:txBody>
          <a:bodyPr>
            <a:normAutofit/>
          </a:bodyPr>
          <a:lstStyle/>
          <a:p>
            <a:r>
              <a:rPr lang="es-MX" b="1" dirty="0"/>
              <a:t>Piedra, papel o tijera</a:t>
            </a:r>
            <a:r>
              <a:rPr lang="es-MX" dirty="0"/>
              <a:t> es un juego infantil conocido </a:t>
            </a:r>
            <a:r>
              <a:rPr lang="es-MX" dirty="0" smtClean="0"/>
              <a:t>también como</a:t>
            </a:r>
            <a:r>
              <a:rPr lang="es-MX" dirty="0"/>
              <a:t> </a:t>
            </a:r>
            <a:r>
              <a:rPr lang="es-MX" b="1" dirty="0" err="1"/>
              <a:t>cachipún</a:t>
            </a:r>
            <a:r>
              <a:rPr lang="es-MX" dirty="0"/>
              <a:t>, </a:t>
            </a:r>
            <a:r>
              <a:rPr lang="es-MX" b="1" dirty="0" smtClean="0"/>
              <a:t>chis </a:t>
            </a:r>
            <a:r>
              <a:rPr lang="es-MX" b="1" dirty="0" err="1" smtClean="0"/>
              <a:t>bun</a:t>
            </a:r>
            <a:r>
              <a:rPr lang="es-MX" b="1" dirty="0" smtClean="0"/>
              <a:t> papas        </a:t>
            </a:r>
            <a:r>
              <a:rPr lang="es-MX" b="1" dirty="0" err="1" smtClean="0"/>
              <a:t>hakembó</a:t>
            </a:r>
            <a:r>
              <a:rPr lang="es-MX" dirty="0"/>
              <a:t>, </a:t>
            </a:r>
            <a:r>
              <a:rPr lang="es-MX" b="1" dirty="0"/>
              <a:t>chin-chan-</a:t>
            </a:r>
            <a:r>
              <a:rPr lang="es-MX" b="1" dirty="0" err="1"/>
              <a:t>pu</a:t>
            </a:r>
            <a:r>
              <a:rPr lang="es-MX" dirty="0"/>
              <a:t>, 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3276600" cy="3048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447800"/>
            <a:ext cx="3276600" cy="304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3267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/>
          <p:cNvSpPr>
            <a:spLocks noGrp="1"/>
          </p:cNvSpPr>
          <p:nvPr>
            <p:ph type="body" sz="quarter" idx="14"/>
          </p:nvPr>
        </p:nvSpPr>
        <p:spPr>
          <a:xfrm>
            <a:off x="1028580" y="5257800"/>
            <a:ext cx="9868019" cy="1158875"/>
          </a:xfrm>
        </p:spPr>
        <p:txBody>
          <a:bodyPr>
            <a:normAutofit/>
          </a:bodyPr>
          <a:lstStyle/>
          <a:p>
            <a:r>
              <a:rPr lang="es-MX" dirty="0"/>
              <a:t>. Es un juego de manos en el cual existen tres elementos. La piedra que vence a la tijera rompiéndola, la tijera que vencen al papel cortándolo, y el papel que vence a la piedra envolviéndola; dando lugar a un círculo o ciclo cerrado, que caracteriza al juego. Este juego es muy utilizado para decidir quién de dos personas hará algo,  o para dirimir algún </a:t>
            </a:r>
            <a:r>
              <a:rPr lang="es-MX" dirty="0" smtClean="0"/>
              <a:t>asunto, aunado a la competición sin llegar al acceso del poder.</a:t>
            </a:r>
            <a:endParaRPr lang="es-ES" dirty="0"/>
          </a:p>
          <a:p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3457575" cy="32004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2" y="2995180"/>
            <a:ext cx="2971800" cy="226695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685800"/>
            <a:ext cx="2971800" cy="214312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1752600" y="1219200"/>
            <a:ext cx="338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PIEDRA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458200" y="1981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TIJERA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9296402" y="3810000"/>
            <a:ext cx="1904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PAPEL</a:t>
            </a:r>
            <a:endParaRPr lang="es-MX" dirty="0"/>
          </a:p>
        </p:txBody>
      </p:sp>
      <p:sp>
        <p:nvSpPr>
          <p:cNvPr id="14" name="13 Flecha curvada hacia abajo"/>
          <p:cNvSpPr/>
          <p:nvPr/>
        </p:nvSpPr>
        <p:spPr>
          <a:xfrm>
            <a:off x="3581400" y="914400"/>
            <a:ext cx="3505200" cy="6741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5" name="14 Flecha curvada hacia abajo"/>
          <p:cNvSpPr/>
          <p:nvPr/>
        </p:nvSpPr>
        <p:spPr>
          <a:xfrm rot="4594062">
            <a:off x="8983523" y="2686646"/>
            <a:ext cx="1749617" cy="4422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6" name="15 Flecha curvada hacia abajo"/>
          <p:cNvSpPr/>
          <p:nvPr/>
        </p:nvSpPr>
        <p:spPr>
          <a:xfrm rot="12022588">
            <a:off x="3334148" y="4275533"/>
            <a:ext cx="2824675" cy="838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2658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6096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MECANISMO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43200" y="1295400"/>
            <a:ext cx="8763000" cy="1066800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Cada grupo deberá realizar su eliminatoria para que puedan presentar </a:t>
            </a:r>
            <a:r>
              <a:rPr lang="es-ES" b="1" dirty="0" smtClean="0"/>
              <a:t>5</a:t>
            </a:r>
            <a:r>
              <a:rPr lang="es-ES" dirty="0" smtClean="0"/>
              <a:t> integrantes, de los cuales deberá estar integrado de manera </a:t>
            </a:r>
            <a:r>
              <a:rPr lang="es-ES" b="1" dirty="0" smtClean="0"/>
              <a:t>heterogénea ( hombres y mujeres), </a:t>
            </a:r>
            <a:r>
              <a:rPr lang="es-ES" dirty="0" smtClean="0"/>
              <a:t>por lo tanto se eliminaran </a:t>
            </a:r>
            <a:r>
              <a:rPr lang="es-ES" b="1" dirty="0" smtClean="0"/>
              <a:t>mujeres contra mujeres </a:t>
            </a:r>
            <a:r>
              <a:rPr lang="es-ES" dirty="0" smtClean="0"/>
              <a:t>y </a:t>
            </a:r>
            <a:r>
              <a:rPr lang="es-ES" b="1" dirty="0" smtClean="0"/>
              <a:t>hombres contra hombres </a:t>
            </a:r>
            <a:r>
              <a:rPr lang="es-ES" dirty="0" smtClean="0"/>
              <a:t>de manera que haya </a:t>
            </a:r>
            <a:r>
              <a:rPr lang="es-ES" b="1" u="sng" dirty="0" smtClean="0"/>
              <a:t>equidad</a:t>
            </a:r>
            <a:r>
              <a:rPr lang="es-ES" dirty="0" smtClean="0"/>
              <a:t> para la conformación de los integrantes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362200"/>
            <a:ext cx="5588000" cy="2082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526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ELIMINATORIA EN CADA GRUPO.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2514600"/>
          </a:xfrm>
        </p:spPr>
        <p:txBody>
          <a:bodyPr>
            <a:noAutofit/>
          </a:bodyPr>
          <a:lstStyle/>
          <a:p>
            <a:r>
              <a:rPr lang="es-ES" sz="2800" dirty="0" smtClean="0"/>
              <a:t>Eliminación sencilla: el que va perdiendo queda eliminado.</a:t>
            </a:r>
          </a:p>
          <a:p>
            <a:r>
              <a:rPr lang="es-ES" sz="2800" dirty="0" smtClean="0"/>
              <a:t>Proceso: Es el que gane dos eventos de tres ( 2 de 3 ) contra el mismo contrincante, el que gane seguirá en la competición y quien pierda queda eliminado.</a:t>
            </a:r>
            <a:endParaRPr lang="es-ES" sz="28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343400"/>
            <a:ext cx="3505200" cy="182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0731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990600" y="6096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LUGAR Y FECHA</a:t>
            </a:r>
            <a:r>
              <a:rPr lang="es-MX" sz="1600" dirty="0" smtClean="0"/>
              <a:t>: Plaza cívica de la institución a partir de las 8:30 horas, el día </a:t>
            </a:r>
            <a:r>
              <a:rPr lang="es-MX" sz="1600" dirty="0" err="1" smtClean="0"/>
              <a:t>mièrcoles</a:t>
            </a:r>
            <a:r>
              <a:rPr lang="es-MX" sz="1600" dirty="0" smtClean="0"/>
              <a:t> 29 de abril del 2015</a:t>
            </a:r>
          </a:p>
          <a:p>
            <a:endParaRPr lang="es-MX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066799" y="2667000"/>
            <a:ext cx="2667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RAMA</a:t>
            </a:r>
            <a:r>
              <a:rPr lang="es-MX" sz="1600" dirty="0" smtClean="0"/>
              <a:t>: Varonil y femenil</a:t>
            </a:r>
          </a:p>
          <a:p>
            <a:r>
              <a:rPr lang="es-MX" sz="1600" b="1" dirty="0" smtClean="0"/>
              <a:t>EQUIPOS</a:t>
            </a:r>
            <a:r>
              <a:rPr lang="es-MX" sz="1600" dirty="0" smtClean="0"/>
              <a:t>: Cada grupo presentará 5 integrantes conformados obligatoriamente por hombres y mujeres</a:t>
            </a:r>
            <a:endParaRPr lang="es-MX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066799" y="4876800"/>
            <a:ext cx="2667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SISTEMA DE COMPETENCIA:</a:t>
            </a:r>
          </a:p>
          <a:p>
            <a:r>
              <a:rPr lang="es-MX" sz="1600" dirty="0" smtClean="0"/>
              <a:t>Eliminación sencilla mediante gráfica (1º vs 2º) (3º vs 4º) (5º vs 6º)</a:t>
            </a:r>
            <a:endParaRPr lang="es-MX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648200" y="609600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INSCRIPCIONES</a:t>
            </a:r>
            <a:r>
              <a:rPr lang="es-MX" sz="1600" dirty="0" smtClean="0"/>
              <a:t>: A partir de la publicación de la presente y se cerrara el día lunes 27 de abril del 2015 a las 13:00 horas. </a:t>
            </a:r>
          </a:p>
          <a:p>
            <a:endParaRPr lang="es-MX" sz="1600" dirty="0" smtClean="0"/>
          </a:p>
          <a:p>
            <a:r>
              <a:rPr lang="es-MX" sz="1600" b="1" dirty="0" smtClean="0"/>
              <a:t>PREMIACIÔN</a:t>
            </a:r>
            <a:r>
              <a:rPr lang="es-MX" sz="1600" dirty="0" smtClean="0"/>
              <a:t>: Se premiara a los 75 participantes con premios similares.</a:t>
            </a:r>
          </a:p>
          <a:p>
            <a:endParaRPr lang="es-MX" sz="1600" dirty="0" smtClean="0"/>
          </a:p>
          <a:p>
            <a:r>
              <a:rPr lang="es-MX" sz="1600" b="1" dirty="0" smtClean="0"/>
              <a:t>REGLAMENTO</a:t>
            </a:r>
            <a:r>
              <a:rPr lang="es-MX" sz="1600" dirty="0" smtClean="0"/>
              <a:t>: El de la federación internacional de piedra, papel y tijera.</a:t>
            </a:r>
            <a:endParaRPr lang="es-MX" sz="16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648200" y="38100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JUNTA PREVIA: El día martes 28 de abril a las 13:00 horas en el aula de medios.</a:t>
            </a:r>
          </a:p>
          <a:p>
            <a:endParaRPr lang="es-MX" sz="1600" dirty="0"/>
          </a:p>
          <a:p>
            <a:r>
              <a:rPr lang="es-MX" sz="1600" dirty="0" smtClean="0"/>
              <a:t>TRANSITORIOS: Los casos no previstos serán resueltos por el comité organizador. </a:t>
            </a:r>
            <a:endParaRPr lang="es-MX" sz="16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5257800"/>
            <a:ext cx="3505200" cy="1379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36060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APOYO PARA PREMIACIÒN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524000" y="2667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ING. ORBELÌN DÌAZ ESQUINCA</a:t>
            </a:r>
          </a:p>
          <a:p>
            <a:r>
              <a:rPr lang="es-MX" dirty="0" smtClean="0"/>
              <a:t>COORDINADOR REGIONAL DE CONAFE </a:t>
            </a:r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19125"/>
            <a:ext cx="5238750" cy="4095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62223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38200" y="228600"/>
            <a:ext cx="1074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SECRETARIA DE EDUCACIÒN </a:t>
            </a:r>
          </a:p>
          <a:p>
            <a:pPr algn="ctr"/>
            <a:r>
              <a:rPr lang="es-MX" dirty="0"/>
              <a:t>SUBSECRETARIA DE EDUCACIÒN FEDERALIZADA</a:t>
            </a:r>
          </a:p>
          <a:p>
            <a:pPr algn="ctr"/>
            <a:r>
              <a:rPr lang="es-MX" dirty="0"/>
              <a:t>DIRECCIÒN DE EDUCACIÒN PRIMARIA</a:t>
            </a:r>
          </a:p>
          <a:p>
            <a:pPr algn="ctr"/>
            <a:r>
              <a:rPr lang="es-MX" dirty="0"/>
              <a:t>ESCUELA PRIMARIA URBANA FEDERAL «CUAUHTÈMOC»  C.T. 07DPR3073 C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772391" y="1111227"/>
            <a:ext cx="10363200" cy="8570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1º TORNEO DE PIEDRA, PAPEL Y TIJERA</a:t>
            </a:r>
            <a:endParaRPr lang="es-MX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267200" y="24765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CEDULA DE INSCRIPCIÒN</a:t>
            </a:r>
            <a:endParaRPr lang="es-MX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26607059"/>
              </p:ext>
            </p:extLst>
          </p:nvPr>
        </p:nvGraphicFramePr>
        <p:xfrm>
          <a:off x="1917700" y="2971800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73025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N.P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NOMBRES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01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02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03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04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05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3532909" y="5417173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MAESTRO (A) DE GRUPO</a:t>
            </a:r>
            <a:endParaRPr lang="es-MX" sz="1200" dirty="0"/>
          </a:p>
        </p:txBody>
      </p:sp>
      <p:sp>
        <p:nvSpPr>
          <p:cNvPr id="13" name="12 Rectángulo"/>
          <p:cNvSpPr/>
          <p:nvPr/>
        </p:nvSpPr>
        <p:spPr>
          <a:xfrm>
            <a:off x="3428999" y="5694172"/>
            <a:ext cx="4953001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CuadroTexto"/>
          <p:cNvSpPr txBox="1"/>
          <p:nvPr/>
        </p:nvSpPr>
        <p:spPr>
          <a:xfrm>
            <a:off x="3799608" y="2057400"/>
            <a:ext cx="430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GRADO______ GRUPO_____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9366352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ños amigo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6" id="{CDF1CE40-D12A-4BBA-8E29-FD301E3A737A}" vid="{E44D8D76-07A2-4151-9426-1A858C999D66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DocumentoBibliotecaFormulario</Display>
  <Edit>DocumentoBibliotecaFormulario</Edit>
  <New>DocumentoBibliotecaFormulario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Este valor indica el número de revisiones o de veces que se ha guardado. La aplicación es la responsable de actualizar este valor después de cada revisión.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F4DD25-C1C2-46B3-AB30-3E0E2E23E3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A48A19-A147-4EA0-8120-5A930CEEB18C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920201C-A8DD-4CC4-91AD-21A90B9FED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446</Words>
  <Application>Microsoft Office PowerPoint</Application>
  <PresentationFormat>Personalizado</PresentationFormat>
  <Paragraphs>54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Niños amigos 16x9</vt:lpstr>
      <vt:lpstr>1º TORNEO DE PIEDRA, PAPEL Y TIJERA</vt:lpstr>
      <vt:lpstr>                                                                         PROPÒSITO</vt:lpstr>
      <vt:lpstr>Diapositiva 3</vt:lpstr>
      <vt:lpstr>Diapositiva 4</vt:lpstr>
      <vt:lpstr>MECANISMO</vt:lpstr>
      <vt:lpstr>ELIMINATORIA EN CADA GRUPO.</vt:lpstr>
      <vt:lpstr>Diapositiva 7</vt:lpstr>
      <vt:lpstr>APOYO PARA PREMIACIÒN 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2013-07-31T14:55:39Z</dcterms:created>
  <dcterms:modified xsi:type="dcterms:W3CDTF">2015-04-15T13:50:42Z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